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7" r:id="rId5"/>
    <p:sldId id="328" r:id="rId6"/>
    <p:sldId id="332" r:id="rId7"/>
    <p:sldId id="291" r:id="rId8"/>
    <p:sldId id="322" r:id="rId9"/>
    <p:sldId id="323" r:id="rId10"/>
    <p:sldId id="326" r:id="rId11"/>
    <p:sldId id="324" r:id="rId12"/>
    <p:sldId id="325" r:id="rId13"/>
    <p:sldId id="327" r:id="rId14"/>
    <p:sldId id="329" r:id="rId15"/>
    <p:sldId id="331" r:id="rId16"/>
    <p:sldId id="321" r:id="rId17"/>
    <p:sldId id="299" r:id="rId18"/>
    <p:sldId id="330" r:id="rId19"/>
    <p:sldId id="306" r:id="rId20"/>
    <p:sldId id="300" r:id="rId21"/>
    <p:sldId id="303" r:id="rId22"/>
    <p:sldId id="295" r:id="rId23"/>
    <p:sldId id="304" r:id="rId24"/>
    <p:sldId id="305" r:id="rId25"/>
    <p:sldId id="307" r:id="rId26"/>
    <p:sldId id="308" r:id="rId27"/>
    <p:sldId id="320" r:id="rId28"/>
    <p:sldId id="293" r:id="rId29"/>
    <p:sldId id="294" r:id="rId30"/>
    <p:sldId id="297" r:id="rId31"/>
    <p:sldId id="333" r:id="rId32"/>
    <p:sldId id="334" r:id="rId33"/>
    <p:sldId id="310" r:id="rId34"/>
    <p:sldId id="311" r:id="rId35"/>
    <p:sldId id="313" r:id="rId36"/>
    <p:sldId id="314" r:id="rId37"/>
    <p:sldId id="315" r:id="rId38"/>
    <p:sldId id="316" r:id="rId39"/>
    <p:sldId id="312" r:id="rId40"/>
    <p:sldId id="317" r:id="rId41"/>
    <p:sldId id="31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068" autoAdjust="0"/>
  </p:normalViewPr>
  <p:slideViewPr>
    <p:cSldViewPr snapToGrid="0">
      <p:cViewPr varScale="1">
        <p:scale>
          <a:sx n="153" d="100"/>
          <a:sy n="153" d="100"/>
        </p:scale>
        <p:origin x="60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23/08/2023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1627452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2086970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1547116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3445027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1297667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37</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38</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400528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3.jpe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3.sv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6.gif"/><Relationship Id="rId4" Type="http://schemas.openxmlformats.org/officeDocument/2006/relationships/image" Target="../media/image21.gif"/></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1.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is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1200329"/>
          </a:xfrm>
          <a:prstGeom prst="rect">
            <a:avLst/>
          </a:prstGeom>
          <a:noFill/>
        </p:spPr>
        <p:txBody>
          <a:bodyPr wrap="square" rtlCol="0">
            <a:spAutoFit/>
          </a:bodyPr>
          <a:lstStyle/>
          <a:p>
            <a:r>
              <a:rPr lang="en-US" sz="2400" b="1" dirty="0"/>
              <a:t>Formula:</a:t>
            </a:r>
          </a:p>
          <a:p>
            <a:br>
              <a:rPr lang="en-US" sz="2400" b="1" dirty="0"/>
            </a:br>
            <a:r>
              <a:rPr lang="en-US" sz="2400" b="1" dirty="0"/>
              <a:t>Output = Input * 2</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12" name="obama">
            <a:hlinkClick r:id="" action="ppaction://media"/>
            <a:extLst>
              <a:ext uri="{FF2B5EF4-FFF2-40B4-BE49-F238E27FC236}">
                <a16:creationId xmlns:a16="http://schemas.microsoft.com/office/drawing/2014/main" id="{ADA638C5-2136-AB9E-2AD4-1A5FA1047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6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1938992"/>
          </a:xfrm>
          <a:prstGeom prst="rect">
            <a:avLst/>
          </a:prstGeom>
          <a:noFill/>
        </p:spPr>
        <p:txBody>
          <a:bodyPr wrap="square" rtlCol="0">
            <a:spAutoFit/>
          </a:bodyPr>
          <a:lstStyle/>
          <a:p>
            <a:r>
              <a:rPr lang="en-US" sz="2400" b="1" dirty="0">
                <a:solidFill>
                  <a:srgbClr val="00B050"/>
                </a:solidFill>
              </a:rPr>
              <a:t>Formula:</a:t>
            </a:r>
          </a:p>
          <a:p>
            <a:r>
              <a:rPr lang="en-US" sz="2400" b="1" dirty="0">
                <a:solidFill>
                  <a:srgbClr val="7030A0"/>
                </a:solidFill>
              </a:rPr>
              <a:t>F </a:t>
            </a:r>
            <a:r>
              <a:rPr lang="en-US" sz="2400" b="1" dirty="0"/>
              <a:t>= </a:t>
            </a:r>
            <a:r>
              <a:rPr lang="en-US" sz="2400" b="1" dirty="0">
                <a:solidFill>
                  <a:srgbClr val="FFC000"/>
                </a:solidFill>
              </a:rPr>
              <a:t>C</a:t>
            </a:r>
            <a:r>
              <a:rPr lang="en-US" sz="2400" b="1" dirty="0"/>
              <a:t> * 1.8 + 32</a:t>
            </a:r>
          </a:p>
          <a:p>
            <a:endParaRPr lang="en-US" sz="2400" b="1" dirty="0"/>
          </a:p>
          <a:p>
            <a:r>
              <a:rPr lang="en-US" sz="2400" b="1" dirty="0">
                <a:solidFill>
                  <a:srgbClr val="7030A0"/>
                </a:solidFill>
              </a:rPr>
              <a:t>F = Fahrenheit</a:t>
            </a:r>
          </a:p>
          <a:p>
            <a:r>
              <a:rPr lang="en-US" sz="2400" b="1" dirty="0">
                <a:solidFill>
                  <a:srgbClr val="FFC000"/>
                </a:solidFill>
              </a:rPr>
              <a:t>C = Celsius</a:t>
            </a:r>
            <a:endParaRPr lang="en-PH" sz="24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3093154"/>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p>
          <a:p>
            <a:endParaRPr lang="en-US" sz="3000" b="1" dirty="0">
              <a:solidFill>
                <a:srgbClr val="00B050"/>
              </a:solidFill>
            </a:endParaRPr>
          </a:p>
          <a:p>
            <a:endParaRPr lang="en-US" sz="3000" b="1" dirty="0">
              <a:solidFill>
                <a:srgbClr val="00B050"/>
              </a:solidFill>
            </a:endParaRPr>
          </a:p>
          <a:p>
            <a:pPr algn="ctr"/>
            <a:r>
              <a:rPr lang="en-US" sz="4500" b="1" dirty="0"/>
              <a:t>We learn through data!</a:t>
            </a:r>
            <a:endParaRPr lang="en-PH" sz="4500" b="1" dirty="0"/>
          </a:p>
        </p:txBody>
      </p:sp>
    </p:spTree>
    <p:extLst>
      <p:ext uri="{BB962C8B-B14F-4D97-AF65-F5344CB8AC3E}">
        <p14:creationId xmlns:p14="http://schemas.microsoft.com/office/powerpoint/2010/main" val="4090867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There are tasks such as </a:t>
            </a:r>
            <a:r>
              <a:rPr lang="en-US" sz="3000" b="1" dirty="0">
                <a:solidFill>
                  <a:srgbClr val="7030A0"/>
                </a:solidFill>
              </a:rPr>
              <a:t>Language Translation and Understanding </a:t>
            </a:r>
            <a:r>
              <a:rPr lang="en-US" sz="3000" dirty="0"/>
              <a:t>that</a:t>
            </a:r>
            <a:r>
              <a:rPr lang="en-US" sz="3000" b="1" dirty="0">
                <a:solidFill>
                  <a:srgbClr val="7030A0"/>
                </a:solidFill>
              </a:rPr>
              <a:t> </a:t>
            </a:r>
            <a:r>
              <a:rPr lang="en-US" sz="3000" dirty="0"/>
              <a:t>cannot be solved using traditional programming.</a:t>
            </a:r>
            <a:endParaRPr lang="en-PH" sz="3000" dirty="0"/>
          </a:p>
        </p:txBody>
      </p:sp>
    </p:spTree>
    <p:extLst>
      <p:ext uri="{BB962C8B-B14F-4D97-AF65-F5344CB8AC3E}">
        <p14:creationId xmlns:p14="http://schemas.microsoft.com/office/powerpoint/2010/main" val="2463979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extBox 4">
            <a:extLst>
              <a:ext uri="{FF2B5EF4-FFF2-40B4-BE49-F238E27FC236}">
                <a16:creationId xmlns:a16="http://schemas.microsoft.com/office/drawing/2014/main" id="{BCE56A3D-585C-3A26-732B-79B0622485B6}"/>
              </a:ext>
            </a:extLst>
          </p:cNvPr>
          <p:cNvSpPr txBox="1"/>
          <p:nvPr/>
        </p:nvSpPr>
        <p:spPr>
          <a:xfrm>
            <a:off x="1524000" y="1784749"/>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a:t>
            </a:r>
            <a:r>
              <a:rPr lang="en-US" sz="3000" b="1" dirty="0" err="1">
                <a:latin typeface="Consolas" panose="020B0609020204030204" pitchFamily="49" charset="0"/>
              </a:rPr>
              <a:t>translate_to_english</a:t>
            </a:r>
            <a:r>
              <a:rPr lang="en-US" sz="3000" b="1" dirty="0">
                <a:latin typeface="Consolas" panose="020B0609020204030204" pitchFamily="49" charset="0"/>
              </a:rPr>
              <a:t> (word):</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if word == “House”:</a:t>
            </a: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translated = “Bahay”</a:t>
            </a:r>
          </a:p>
          <a:p>
            <a:r>
              <a:rPr lang="en-PH" sz="3000" b="1" dirty="0">
                <a:latin typeface="Consolas" panose="020B0609020204030204" pitchFamily="49" charset="0"/>
              </a:rPr>
              <a:t>	</a:t>
            </a:r>
            <a:r>
              <a:rPr lang="en-PH" sz="3000" b="1" dirty="0" err="1">
                <a:latin typeface="Consolas" panose="020B0609020204030204" pitchFamily="49" charset="0"/>
              </a:rPr>
              <a:t>elif</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return translated</a:t>
            </a:r>
            <a:endParaRPr lang="en-US" sz="3000" b="1" dirty="0">
              <a:latin typeface="Consolas" panose="020B0609020204030204" pitchFamily="49" charset="0"/>
            </a:endParaRPr>
          </a:p>
        </p:txBody>
      </p:sp>
      <p:sp>
        <p:nvSpPr>
          <p:cNvPr id="6" name="&quot;Not Allowed&quot; Symbol 5">
            <a:extLst>
              <a:ext uri="{FF2B5EF4-FFF2-40B4-BE49-F238E27FC236}">
                <a16:creationId xmlns:a16="http://schemas.microsoft.com/office/drawing/2014/main" id="{B1ACE610-68DB-454D-F246-FF1716B15422}"/>
              </a:ext>
            </a:extLst>
          </p:cNvPr>
          <p:cNvSpPr/>
          <p:nvPr/>
        </p:nvSpPr>
        <p:spPr>
          <a:xfrm>
            <a:off x="2066794" y="1468127"/>
            <a:ext cx="6438378" cy="4102274"/>
          </a:xfrm>
          <a:prstGeom prst="noSmoking">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0528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pic>
        <p:nvPicPr>
          <p:cNvPr id="2" name="Online Media 1" title="You Won’t Believe What Obama Says In This Video! 😉">
            <a:hlinkClick r:id="" action="ppaction://media"/>
            <a:extLst>
              <a:ext uri="{FF2B5EF4-FFF2-40B4-BE49-F238E27FC236}">
                <a16:creationId xmlns:a16="http://schemas.microsoft.com/office/drawing/2014/main" id="{65EB0451-8EFB-1037-8E01-8F6A4849E7A8}"/>
              </a:ext>
            </a:extLst>
          </p:cNvPr>
          <p:cNvPicPr>
            <a:picLocks noRot="1" noChangeAspect="1"/>
          </p:cNvPicPr>
          <p:nvPr>
            <a:videoFile r:link="rId1"/>
          </p:nvPr>
        </p:nvPicPr>
        <p:blipFill>
          <a:blip r:embed="rId5"/>
          <a:stretch>
            <a:fillRect/>
          </a:stretch>
        </p:blipFill>
        <p:spPr>
          <a:xfrm>
            <a:off x="26973" y="0"/>
            <a:ext cx="12165027" cy="6858000"/>
          </a:xfrm>
          <a:prstGeom prst="rect">
            <a:avLst/>
          </a:prstGeom>
        </p:spPr>
      </p:pic>
    </p:spTree>
    <p:extLst>
      <p:ext uri="{BB962C8B-B14F-4D97-AF65-F5344CB8AC3E}">
        <p14:creationId xmlns:p14="http://schemas.microsoft.com/office/powerpoint/2010/main" val="5819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798" y="2212248"/>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3231654"/>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3000" b="0" i="0" dirty="0">
                <a:effectLst/>
                <a:latin typeface="Calibri Light (Headings)"/>
              </a:rPr>
              <a:t>One of the most common machine learning applications is language translation. The technology behind the translation tool is </a:t>
            </a:r>
            <a:r>
              <a:rPr lang="en-US" sz="3000" b="1" i="0" dirty="0">
                <a:solidFill>
                  <a:srgbClr val="0070C0"/>
                </a:solidFill>
                <a:effectLst/>
                <a:latin typeface="Calibri Light (Headings)"/>
              </a:rPr>
              <a:t>called machine translation</a:t>
            </a:r>
            <a:r>
              <a:rPr lang="en-US" sz="30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3.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TotalTime>1453</TotalTime>
  <Words>2454</Words>
  <Application>Microsoft Office PowerPoint</Application>
  <PresentationFormat>Widescreen</PresentationFormat>
  <Paragraphs>555</Paragraphs>
  <Slides>38</Slides>
  <Notes>38</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Calibri Light (Headings)</vt:lpstr>
      <vt:lpstr>Charter</vt:lpstr>
      <vt:lpstr>Consolas</vt:lpstr>
      <vt:lpstr>Wingdings</vt:lpstr>
      <vt:lpstr>Office Theme</vt:lpstr>
      <vt:lpstr>Introduction to Machine Learning</vt:lpstr>
      <vt:lpstr>PowerPoint Presentation</vt:lpstr>
      <vt:lpstr>PowerPoint Presentation</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vs Machine Learning </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230</cp:revision>
  <dcterms:created xsi:type="dcterms:W3CDTF">2022-05-11T03:47:05Z</dcterms:created>
  <dcterms:modified xsi:type="dcterms:W3CDTF">2023-08-23T14:09:42Z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